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44.gif" ContentType="image/gif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slide30.xml" ContentType="application/vnd.openxmlformats-officedocument.presentationml.slide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7C8D44B-B7C0-45D8-88CA-87CE5937A365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1" name="CustomShape 49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4" name="CustomShape 54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7" name="CustomShape 59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0" name="CustomShape 69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3" name="CustomShape 79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6" name="CustomShape 84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9" name="CustomShape 89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2" name="CustomShape 22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5" name="CustomShape 62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88" name="CustomShape 72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1" name="CustomShape 97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4" name="CustomShape 92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97" name="CustomShape 102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0" name="CustomShape 107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3" name="CustomShape 117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6" name="CustomShape 112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09" name="CustomShape 122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2" name="CustomShape 137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5" name="CustomShape 127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18" name="CustomShape 142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0" name="CustomShape 5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421" name="CustomShape 147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3" name="CustomShape 14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6" name="CustomShape 19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9" name="CustomShape 29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2" name="CustomShape 39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5" name="CustomShape 34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796280" cy="359604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36480" cy="419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8" name="CustomShape 44"/>
          <p:cNvSpPr/>
          <p:nvPr/>
        </p:nvSpPr>
        <p:spPr>
          <a:xfrm>
            <a:off x="0" y="10155240"/>
            <a:ext cx="3264840" cy="52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08840" cy="12488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08840" cy="124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08840" cy="5288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68840" cy="5288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28840" cy="5288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3150000"/>
            <a:ext cx="9708840" cy="124884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hyperlink" Target="https://github.com/andrehochuli/teaching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hyperlink" Target="https://github.com/andrehochuli/teaching/blob/a4497e20dadbc4e1aa1ed64b77405ca387f41d00/AprendizadoMaquina/T&#243;pico%2002%20-%20Aprendizado%20Supervisionado/RNA/Topico_02_Aprendizado_Supervisionado_Perceptron.ipynb" TargetMode="External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33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(RNA)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40000" y="4680000"/>
            <a:ext cx="9168840" cy="25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3"/>
              </a:rPr>
              <a:t>github.com/andrehochuli/teaching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45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86" name="CustomShape 46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7" name="CustomShape 4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4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Treino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Inicializar pesos e bias aleatórios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Definir a função de ativação (exemplo: STEP Function)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 cada exemplo no conjunto de 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a. Calcular a saída do Perceptron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b. Atualizar os pesos e bias com base no erro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Rotina de Teste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Computar com os pesos do treino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6187320" y="3780000"/>
            <a:ext cx="3530880" cy="160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50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92" name="CustomShape 51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93" name="CustomShape 52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4" name="CustomShape 53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Definição das funções básicas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560" cy="104364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720000" y="2520000"/>
            <a:ext cx="4103280" cy="203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55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99" name="CustomShape 56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0" name="CustomShape 5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1" name="CustomShape 5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Inicialização dos pesos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560" cy="1043640"/>
          </a:xfrm>
          <a:prstGeom prst="rect">
            <a:avLst/>
          </a:prstGeom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720000" y="2721960"/>
            <a:ext cx="4674600" cy="123624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/>
          <p:nvPr/>
        </p:nvSpPr>
        <p:spPr>
          <a:xfrm>
            <a:off x="7920000" y="2880000"/>
            <a:ext cx="178200" cy="3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"/>
          <p:cNvSpPr/>
          <p:nvPr/>
        </p:nvSpPr>
        <p:spPr>
          <a:xfrm>
            <a:off x="8316000" y="2880000"/>
            <a:ext cx="178200" cy="3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65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08" name="CustomShape 66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9" name="CustomShape 6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6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1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Iteração sobre a base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Computa o produto escalar dos pesos e bias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560" cy="104364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1870560" y="3420000"/>
            <a:ext cx="2807640" cy="45504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rcRect l="0" t="0" r="0" b="21897"/>
          <a:stretch/>
        </p:blipFill>
        <p:spPr>
          <a:xfrm>
            <a:off x="430560" y="4068360"/>
            <a:ext cx="5998680" cy="269784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 rot="10683000">
            <a:off x="8522640" y="3899160"/>
            <a:ext cx="178200" cy="3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75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17" name="CustomShape 76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8" name="CustomShape 7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9" name="CustomShape 7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Atualização dos pesos e bias com base no erro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7200000" y="3060000"/>
            <a:ext cx="2293560" cy="104364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84000" y="2722320"/>
            <a:ext cx="5960520" cy="3683880"/>
          </a:xfrm>
          <a:prstGeom prst="rect">
            <a:avLst/>
          </a:prstGeom>
          <a:ln w="0">
            <a:noFill/>
          </a:ln>
        </p:spPr>
      </p:pic>
      <p:sp>
        <p:nvSpPr>
          <p:cNvPr id="223" name=""/>
          <p:cNvSpPr/>
          <p:nvPr/>
        </p:nvSpPr>
        <p:spPr>
          <a:xfrm flipV="1" rot="10916400">
            <a:off x="7915680" y="2875680"/>
            <a:ext cx="17856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"/>
          <p:cNvSpPr/>
          <p:nvPr/>
        </p:nvSpPr>
        <p:spPr>
          <a:xfrm flipV="1" rot="10916400">
            <a:off x="8347680" y="2875680"/>
            <a:ext cx="17856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50320" cy="18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80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27" name="CustomShape 81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8" name="CustomShape 82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9" name="CustomShape 83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Fit()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Criar o dataset e treinar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4004640" y="1529280"/>
            <a:ext cx="2293560" cy="104364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517680" y="2722320"/>
            <a:ext cx="5960520" cy="368388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3"/>
          <a:stretch/>
        </p:blipFill>
        <p:spPr>
          <a:xfrm>
            <a:off x="1307880" y="6217920"/>
            <a:ext cx="1750320" cy="18828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4"/>
          <a:stretch/>
        </p:blipFill>
        <p:spPr>
          <a:xfrm>
            <a:off x="6769440" y="3060000"/>
            <a:ext cx="2588760" cy="297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85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 – Implementação Python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36" name="CustomShape 86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7" name="CustomShape 8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8" name="CustomShape 8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Predict(): Utilizar os pesos do fit e testar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7200000" y="1440000"/>
            <a:ext cx="2293560" cy="104364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720000" y="2340000"/>
            <a:ext cx="3160080" cy="655200"/>
          </a:xfrm>
          <a:prstGeom prst="rect">
            <a:avLst/>
          </a:prstGeom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tretch/>
        </p:blipFill>
        <p:spPr>
          <a:xfrm>
            <a:off x="720000" y="2997000"/>
            <a:ext cx="2655360" cy="3788640"/>
          </a:xfrm>
          <a:prstGeom prst="rect">
            <a:avLst/>
          </a:prstGeom>
          <a:ln w="0">
            <a:noFill/>
          </a:ln>
        </p:spPr>
      </p:pic>
      <p:sp>
        <p:nvSpPr>
          <p:cNvPr id="243" name=""/>
          <p:cNvSpPr/>
          <p:nvPr/>
        </p:nvSpPr>
        <p:spPr>
          <a:xfrm>
            <a:off x="4698720" y="4860000"/>
            <a:ext cx="394020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400" spc="-1" strike="noStrike" u="sng">
                <a:solidFill>
                  <a:srgbClr val="0000ff"/>
                </a:solidFill>
                <a:uFillTx/>
                <a:latin typeface="Times New Roman"/>
                <a:ea typeface="DejaVu Sans"/>
                <a:hlinkClick r:id="rId4"/>
              </a:rPr>
              <a:t>Link para Código Fonte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20"/>
          <p:cNvSpPr/>
          <p:nvPr/>
        </p:nvSpPr>
        <p:spPr>
          <a:xfrm>
            <a:off x="360000" y="333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Artificiais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5" name="CustomShape 21"/>
          <p:cNvSpPr/>
          <p:nvPr/>
        </p:nvSpPr>
        <p:spPr>
          <a:xfrm>
            <a:off x="540000" y="4680000"/>
            <a:ext cx="9168840" cy="25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2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Relembrando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47" name="CustomShape 24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48" name="CustomShape 60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9" name="CustomShape 61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8720" cy="233820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9320" cy="112500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3720" cy="2085480"/>
          </a:xfrm>
          <a:prstGeom prst="rect">
            <a:avLst/>
          </a:prstGeom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2360" cy="2045160"/>
          </a:xfrm>
          <a:prstGeom prst="rect">
            <a:avLst/>
          </a:prstGeom>
          <a:ln w="0">
            <a:noFill/>
          </a:ln>
        </p:spPr>
      </p:pic>
      <p:sp>
        <p:nvSpPr>
          <p:cNvPr id="255" name=""/>
          <p:cNvSpPr/>
          <p:nvPr/>
        </p:nvSpPr>
        <p:spPr>
          <a:xfrm>
            <a:off x="4680000" y="3240000"/>
            <a:ext cx="538200" cy="3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"/>
          <p:cNvSpPr/>
          <p:nvPr/>
        </p:nvSpPr>
        <p:spPr>
          <a:xfrm>
            <a:off x="4104000" y="5580000"/>
            <a:ext cx="538200" cy="3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6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58" name="CustomShape 64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9" name="CustomShape 70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0" name="CustomShape 71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 (Perceptrons) interconectados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Entrada (Features)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 de Saída (Classes)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Otimização: Ajuste de pesos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4466160" y="3240000"/>
            <a:ext cx="5062680" cy="25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Plano de Aula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Discussões Iniciais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Perceptron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Concepção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RNA</a:t>
            </a:r>
            <a:endParaRPr b="0" lang="pt-BR" sz="16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Exercícios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800000" y="4496040"/>
            <a:ext cx="7183440" cy="215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9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64" name="CustomShape 94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5" name="CustomShape 95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CustomShape 96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7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Multi-Layer Perceptron (MLP)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Não há limite de camadas e perceptrons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 decisão é realizada por meio de testes empíricos*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2160000" y="3600000"/>
            <a:ext cx="6299280" cy="253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7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0" name="CustomShape 74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1" name="CustomShape 90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2" name="CustomShape 91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Feed-Forward: Computa os pesos para o o ‘batch’ de amostras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1080000" y="3240000"/>
            <a:ext cx="7268760" cy="30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98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76" name="CustomShape 99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7" name="CustomShape 100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8" name="CustomShape 101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080000" y="3456000"/>
            <a:ext cx="7268760" cy="30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" descr=""/>
          <p:cNvPicPr/>
          <p:nvPr/>
        </p:nvPicPr>
        <p:blipFill>
          <a:blip r:embed="rId1"/>
          <a:srcRect l="4587" t="5531" r="3283" b="22022"/>
          <a:stretch/>
        </p:blipFill>
        <p:spPr>
          <a:xfrm>
            <a:off x="2052000" y="3132000"/>
            <a:ext cx="6299280" cy="3714840"/>
          </a:xfrm>
          <a:prstGeom prst="rect">
            <a:avLst/>
          </a:prstGeom>
          <a:ln w="0">
            <a:noFill/>
          </a:ln>
        </p:spPr>
      </p:pic>
      <p:sp>
        <p:nvSpPr>
          <p:cNvPr id="282" name="CustomShape 10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83" name="CustomShape 104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4" name="CustomShape 105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106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1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88" name="CustomShape 114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89" name="CustomShape 115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0" name="CustomShape 116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Pergunta? E como determinar o erro para cada peso na rede?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Backpropagation 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Regra da cadeia derivada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2412000" y="3420000"/>
            <a:ext cx="5579280" cy="313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08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Multi-Layer 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294" name="CustomShape 109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95" name="CustomShape 110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6" name="CustomShape 111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7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Quais são os parâmetros de uma MLP: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Neurônios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Camadas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……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 como definir tudo isso?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*empircamente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Treino-</a:t>
            </a:r>
            <a:r>
              <a:rPr b="1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Validação</a:t>
            </a: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-Teste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 o nome diz, validação é uma fração da base utilizada para validar o modelo.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Então, o teste é utilizado para avaliar a performance daquele modelo.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3240000" y="2520000"/>
            <a:ext cx="6118920" cy="257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18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0" name="CustomShape 119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01" name="CustomShape 120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2" name="CustomShape 121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redes que evoluiram o conceito para ‘encodar’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Sequências (LSTM, RNN)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541440" y="2754720"/>
            <a:ext cx="6657840" cy="2104560"/>
          </a:xfrm>
          <a:prstGeom prst="rect">
            <a:avLst/>
          </a:prstGeom>
          <a:ln w="0">
            <a:noFill/>
          </a:ln>
        </p:spPr>
      </p:pic>
      <p:pic>
        <p:nvPicPr>
          <p:cNvPr id="305" name="" descr=""/>
          <p:cNvPicPr/>
          <p:nvPr/>
        </p:nvPicPr>
        <p:blipFill>
          <a:blip r:embed="rId2"/>
          <a:srcRect l="10213" t="12645" r="0" b="11310"/>
          <a:stretch/>
        </p:blipFill>
        <p:spPr>
          <a:xfrm>
            <a:off x="5940000" y="4680000"/>
            <a:ext cx="3228840" cy="212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3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07" name="CustomShape 134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08" name="CustomShape 135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9" name="CustomShape 136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redes que evoluiram o conceito para ‘encodar’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Imagens (CNN)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127800" y="2753280"/>
            <a:ext cx="5631480" cy="2646000"/>
          </a:xfrm>
          <a:prstGeom prst="rect">
            <a:avLst/>
          </a:prstGeom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rcRect l="0" t="0" r="5541" b="0"/>
          <a:stretch/>
        </p:blipFill>
        <p:spPr>
          <a:xfrm>
            <a:off x="5042880" y="4430520"/>
            <a:ext cx="5037120" cy="240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2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14" name="CustomShape 124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15" name="CustomShape 125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6" name="CustomShape 126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redes que evoluiram o conceito para ‘encodar’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Redução (AutoEncoders)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540000" y="2784960"/>
            <a:ext cx="3239280" cy="1714320"/>
          </a:xfrm>
          <a:prstGeom prst="rect">
            <a:avLst/>
          </a:prstGeom>
          <a:ln w="0">
            <a:noFill/>
          </a:ln>
        </p:spPr>
      </p:pic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4989240" y="3978720"/>
            <a:ext cx="4539600" cy="214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38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Existem outras redes?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1" name="CustomShape 139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22" name="CustomShape 140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3" name="CustomShape 141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Existem redes que evoluiram o conceito para ‘encodar’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Geração de Dados (GANs)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Chat-GPT</a:t>
            </a:r>
            <a:endParaRPr b="0" lang="pt-BR" sz="1600" spc="-1" strike="noStrike">
              <a:latin typeface="Arial"/>
            </a:endParaRPr>
          </a:p>
          <a:p>
            <a:pPr lvl="2" marL="648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Deep Fakes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499680" y="3780000"/>
            <a:ext cx="3999600" cy="1979280"/>
          </a:xfrm>
          <a:prstGeom prst="rect">
            <a:avLst/>
          </a:prstGeom>
          <a:ln w="0"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4819680" y="3420000"/>
            <a:ext cx="4899600" cy="290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8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Discussões Iniciais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34" name="CustomShape 9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5" name="CustomShape 10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CustomShape 11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Classificação Binária vs Multi-Classes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All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One vs One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160000" y="2901600"/>
            <a:ext cx="5997960" cy="321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43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Considerações Finais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328" name="CustomShape 144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329" name="CustomShape 145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0" name="CustomShape 146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1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Acerca de MLP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Parametrização Complexa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Custo Computacional Elevado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No entanto, altamente paralelizavel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Caixa-Preta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Overfitting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Atinge elevada taxas de acerto em problemas complexos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LETS CODE! : →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6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40" name="CustomShape 7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1" name="CustomShape 12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Resolve problemas complexos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Arquitetura é composta de neurônios artificiais conectados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Número de Camadas é ilimitado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320000" y="3060000"/>
            <a:ext cx="5241960" cy="305820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873720" y="3960000"/>
            <a:ext cx="2364480" cy="125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5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Redes Neurais Artificiais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47" name="CustomShape 16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48" name="CustomShape 1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1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Modelo Biológico vs Modelo Computacional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033520" y="4392000"/>
            <a:ext cx="4698720" cy="233820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1260000" y="5188320"/>
            <a:ext cx="2479320" cy="112500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900000" y="2340000"/>
            <a:ext cx="3033720" cy="208548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tretch/>
        </p:blipFill>
        <p:spPr>
          <a:xfrm>
            <a:off x="5940000" y="2304000"/>
            <a:ext cx="3222360" cy="2045160"/>
          </a:xfrm>
          <a:prstGeom prst="rect">
            <a:avLst/>
          </a:prstGeom>
          <a:ln w="0">
            <a:noFill/>
          </a:ln>
        </p:spPr>
      </p:pic>
      <p:sp>
        <p:nvSpPr>
          <p:cNvPr id="155" name=""/>
          <p:cNvSpPr/>
          <p:nvPr/>
        </p:nvSpPr>
        <p:spPr>
          <a:xfrm>
            <a:off x="4680000" y="3240000"/>
            <a:ext cx="538200" cy="3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4104000" y="5580000"/>
            <a:ext cx="538200" cy="35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2520000" y="3420000"/>
            <a:ext cx="5938200" cy="329832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25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59" name="CustomShape 26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0" name="CustomShape 2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1" name="CustomShape 2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Neuronio Artificial (Rosenblatt) (1958)</a:t>
            </a: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Classificador Binário (0 | 1)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Pesos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Bias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5344920" y="861840"/>
            <a:ext cx="3833280" cy="291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35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65" name="CustomShape 36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6" name="CustomShape 37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7" name="CustomShape 38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Função de Ativação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6480000" y="900000"/>
            <a:ext cx="2964240" cy="1348920"/>
          </a:xfrm>
          <a:prstGeom prst="rect">
            <a:avLst/>
          </a:prstGeom>
          <a:ln w="0"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1980000" y="2304000"/>
            <a:ext cx="5722200" cy="448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30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2" name="CustomShape 31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3" name="CustomShape 32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4" name="CustomShape 33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Vamos considerar uma entrada com 2 atributos (features)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Considere: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1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w1 = 0.2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w2 = 0.8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b = 0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Y = 1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Ativação: Step Function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900000" y="2259360"/>
            <a:ext cx="2158200" cy="43884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3127320" y="3060000"/>
            <a:ext cx="3530880" cy="160704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3780000" y="4956840"/>
            <a:ext cx="1438200" cy="12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40"/>
          <p:cNvSpPr/>
          <p:nvPr/>
        </p:nvSpPr>
        <p:spPr>
          <a:xfrm>
            <a:off x="360000" y="360000"/>
            <a:ext cx="9348840" cy="88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2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Perceptron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80" name="CustomShape 41"/>
          <p:cNvSpPr/>
          <p:nvPr/>
        </p:nvSpPr>
        <p:spPr>
          <a:xfrm>
            <a:off x="360000" y="1980000"/>
            <a:ext cx="9168840" cy="466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1" name="CustomShape 42"/>
          <p:cNvSpPr/>
          <p:nvPr/>
        </p:nvSpPr>
        <p:spPr>
          <a:xfrm>
            <a:off x="897120" y="6886080"/>
            <a:ext cx="64360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- Prof. André Hochuli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2" name="CustomShape 43"/>
          <p:cNvSpPr/>
          <p:nvPr/>
        </p:nvSpPr>
        <p:spPr>
          <a:xfrm>
            <a:off x="7608600" y="6886080"/>
            <a:ext cx="2274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RNA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342360" y="1529280"/>
            <a:ext cx="9375120" cy="535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Treinamento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Atualizar w1, w2 e b 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Até que seja atingido o ‘y’ desejado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Como?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Loss (Função de Perda)</a:t>
            </a:r>
            <a:endParaRPr b="0" lang="pt-BR" sz="16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Learning Rate (Atualização dos pesos)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6120000" y="2711160"/>
            <a:ext cx="3530880" cy="160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 01 - Visão Computacional &amp; Processamento de Imagens</Template>
  <TotalTime>545</TotalTime>
  <Application>LibreOffice/7.3.7.2$Linux_X86_64 LibreOffice_project/30$Build-2</Application>
  <AppVersion>15.0000</AppVersion>
  <Words>702</Words>
  <Paragraphs>202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2022-09-17T02:35:38Z</dcterms:created>
  <dc:creator>Andre Gustavo Hochuli</dc:creator>
  <dc:description/>
  <dc:language>en-US</dc:language>
  <cp:lastModifiedBy/>
  <dcterms:modified xsi:type="dcterms:W3CDTF">2024-08-27T19:16:56Z</dcterms:modified>
  <cp:revision>60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